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56" r:id="rId2"/>
    <p:sldId id="262" r:id="rId3"/>
    <p:sldId id="263" r:id="rId4"/>
    <p:sldId id="315" r:id="rId5"/>
    <p:sldId id="265" r:id="rId6"/>
    <p:sldId id="264" r:id="rId7"/>
    <p:sldId id="267" r:id="rId8"/>
    <p:sldId id="268" r:id="rId9"/>
    <p:sldId id="269" r:id="rId10"/>
    <p:sldId id="270" r:id="rId11"/>
    <p:sldId id="272" r:id="rId12"/>
    <p:sldId id="271" r:id="rId13"/>
    <p:sldId id="273" r:id="rId14"/>
    <p:sldId id="274" r:id="rId15"/>
    <p:sldId id="260" r:id="rId16"/>
    <p:sldId id="302" r:id="rId17"/>
    <p:sldId id="261" r:id="rId18"/>
    <p:sldId id="301" r:id="rId19"/>
    <p:sldId id="259" r:id="rId20"/>
    <p:sldId id="297" r:id="rId21"/>
    <p:sldId id="298" r:id="rId22"/>
    <p:sldId id="299" r:id="rId23"/>
    <p:sldId id="300" r:id="rId24"/>
    <p:sldId id="303" r:id="rId25"/>
    <p:sldId id="275" r:id="rId26"/>
    <p:sldId id="276" r:id="rId27"/>
    <p:sldId id="277" r:id="rId28"/>
    <p:sldId id="278" r:id="rId29"/>
    <p:sldId id="279" r:id="rId30"/>
    <p:sldId id="282" r:id="rId31"/>
    <p:sldId id="289" r:id="rId32"/>
    <p:sldId id="290" r:id="rId33"/>
    <p:sldId id="291" r:id="rId34"/>
    <p:sldId id="312" r:id="rId35"/>
    <p:sldId id="313" r:id="rId36"/>
    <p:sldId id="295" r:id="rId37"/>
    <p:sldId id="296" r:id="rId38"/>
    <p:sldId id="283" r:id="rId39"/>
    <p:sldId id="280" r:id="rId40"/>
    <p:sldId id="281" r:id="rId41"/>
    <p:sldId id="305" r:id="rId42"/>
    <p:sldId id="307" r:id="rId43"/>
    <p:sldId id="306" r:id="rId44"/>
    <p:sldId id="304" r:id="rId45"/>
    <p:sldId id="292" r:id="rId46"/>
    <p:sldId id="293" r:id="rId47"/>
    <p:sldId id="294" r:id="rId48"/>
    <p:sldId id="308" r:id="rId49"/>
    <p:sldId id="309" r:id="rId50"/>
    <p:sldId id="284" r:id="rId51"/>
    <p:sldId id="310" r:id="rId52"/>
    <p:sldId id="287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691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A051-72F6-4EE7-A924-22E232F86859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3B2B-EF12-43BC-943D-B886BCD926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69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A051-72F6-4EE7-A924-22E232F86859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3B2B-EF12-43BC-943D-B886BCD926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83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A051-72F6-4EE7-A924-22E232F86859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3B2B-EF12-43BC-943D-B886BCD926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16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837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A051-72F6-4EE7-A924-22E232F86859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3B2B-EF12-43BC-943D-B886BCD926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6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A051-72F6-4EE7-A924-22E232F86859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3B2B-EF12-43BC-943D-B886BCD926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10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A051-72F6-4EE7-A924-22E232F86859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3B2B-EF12-43BC-943D-B886BCD926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56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A051-72F6-4EE7-A924-22E232F86859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3B2B-EF12-43BC-943D-B886BCD926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42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A051-72F6-4EE7-A924-22E232F86859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3B2B-EF12-43BC-943D-B886BCD926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94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A051-72F6-4EE7-A924-22E232F86859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3B2B-EF12-43BC-943D-B886BCD926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7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A051-72F6-4EE7-A924-22E232F86859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3B2B-EF12-43BC-943D-B886BCD926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24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A051-72F6-4EE7-A924-22E232F86859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3B2B-EF12-43BC-943D-B886BCD926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7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AA051-72F6-4EE7-A924-22E232F86859}" type="datetimeFigureOut">
              <a:rPr lang="en-US" smtClean="0"/>
              <a:pPr/>
              <a:t>3/16/2014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43B2B-EF12-43BC-943D-B886BCD926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36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533399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PV Solar Projects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14350"/>
            <a:ext cx="8458200" cy="634365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508" y="1"/>
            <a:ext cx="1039491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776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PV string combiner box</a:t>
            </a:r>
            <a:endParaRPr lang="en-U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63717"/>
            <a:ext cx="9144000" cy="469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14600"/>
            <a:ext cx="3276600" cy="4368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3600" dirty="0" smtClean="0"/>
              <a:t>Combiner Box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1560" y="1219200"/>
            <a:ext cx="405106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425196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0"/>
            <a:ext cx="4572000" cy="6858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Inverters</a:t>
            </a:r>
            <a:endParaRPr lang="en-US" sz="3200" b="1" dirty="0"/>
          </a:p>
        </p:txBody>
      </p:sp>
      <p:pic>
        <p:nvPicPr>
          <p:cNvPr id="4" name="Picture 3" descr="Inver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2800350"/>
            <a:ext cx="5410200" cy="405765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512853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43600" cy="6397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Collector system</a:t>
            </a:r>
            <a:endParaRPr lang="en-US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0"/>
            <a:ext cx="2000250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15kv Switchgear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33599"/>
            <a:ext cx="6306337" cy="471028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56356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Interconnect</a:t>
            </a:r>
            <a:endParaRPr lang="en-US" sz="3200" b="1" dirty="0"/>
          </a:p>
        </p:txBody>
      </p:sp>
      <p:pic>
        <p:nvPicPr>
          <p:cNvPr id="4" name="Picture 3" descr="azl SUB ALL CT 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0400" y="1447800"/>
            <a:ext cx="7213600" cy="541020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956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Foothills 34 MW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008" y="914400"/>
            <a:ext cx="8491991" cy="5211763"/>
          </a:xfrm>
        </p:spPr>
        <p:txBody>
          <a:bodyPr/>
          <a:lstStyle/>
          <a:p>
            <a:r>
              <a:rPr lang="en-US" dirty="0" smtClean="0"/>
              <a:t>177,840 polycrystalline 295 W PV modules</a:t>
            </a:r>
          </a:p>
          <a:p>
            <a:r>
              <a:rPr lang="en-US" dirty="0" smtClean="0"/>
              <a:t>20 modules per string; 8,892 strings</a:t>
            </a:r>
          </a:p>
          <a:p>
            <a:r>
              <a:rPr lang="en-US" dirty="0" smtClean="0"/>
              <a:t>56 inverters; 20 - 1 MW &amp; 36 - 0.5 MW</a:t>
            </a:r>
          </a:p>
          <a:p>
            <a:r>
              <a:rPr lang="en-US" dirty="0" smtClean="0"/>
              <a:t>19 PCS skids with 2 MW of inverters &amp; a 2.2 MVA transformer</a:t>
            </a:r>
          </a:p>
          <a:p>
            <a:r>
              <a:rPr lang="en-US" dirty="0" smtClean="0"/>
              <a:t>12.47 kV Collector</a:t>
            </a:r>
          </a:p>
          <a:p>
            <a:r>
              <a:rPr lang="en-US" dirty="0" smtClean="0"/>
              <a:t>7.5 MVAR Capacitors</a:t>
            </a:r>
          </a:p>
          <a:p>
            <a:r>
              <a:rPr lang="en-US" dirty="0" smtClean="0"/>
              <a:t> 69 kV Interconnect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277" y="304800"/>
            <a:ext cx="1316038" cy="250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974" y="3352800"/>
            <a:ext cx="4166025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73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397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Victor Phelan 17.5 MW</a:t>
            </a:r>
            <a:endParaRPr lang="en-US" sz="36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45300"/>
            <a:ext cx="6792463" cy="407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657" y="4549676"/>
            <a:ext cx="294112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r>
              <a:rPr lang="en-US" sz="2400" dirty="0" smtClean="0"/>
              <a:t>78,624 modules</a:t>
            </a:r>
          </a:p>
          <a:p>
            <a:r>
              <a:rPr lang="en-US" sz="2400" dirty="0" smtClean="0"/>
              <a:t>-3,744 strings</a:t>
            </a:r>
          </a:p>
          <a:p>
            <a:r>
              <a:rPr lang="en-US" sz="2400" dirty="0" smtClean="0"/>
              <a:t>-35 </a:t>
            </a:r>
            <a:r>
              <a:rPr lang="en-US" sz="2400" dirty="0" smtClean="0"/>
              <a:t>- 500 </a:t>
            </a:r>
            <a:r>
              <a:rPr lang="en-US" sz="2400" dirty="0" smtClean="0"/>
              <a:t>kW inverters</a:t>
            </a:r>
          </a:p>
          <a:p>
            <a:r>
              <a:rPr lang="en-US" sz="2400" dirty="0" smtClean="0"/>
              <a:t>-10 PCS skids</a:t>
            </a:r>
          </a:p>
          <a:p>
            <a:r>
              <a:rPr lang="en-US" sz="2400" dirty="0" smtClean="0"/>
              <a:t>-34.5 kV Collector</a:t>
            </a:r>
          </a:p>
          <a:p>
            <a:r>
              <a:rPr lang="en-US" sz="2400" dirty="0"/>
              <a:t>-</a:t>
            </a:r>
            <a:r>
              <a:rPr lang="en-US" sz="2400" dirty="0" smtClean="0"/>
              <a:t>34.5 kV Interconnect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0902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Azalea 7.5 MW </a:t>
            </a:r>
            <a:r>
              <a:rPr lang="en-US" b="1" dirty="0" err="1" smtClean="0"/>
              <a:t>Davisboro</a:t>
            </a:r>
            <a:r>
              <a:rPr lang="en-US" b="1" dirty="0" smtClean="0"/>
              <a:t>, Ga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906464"/>
            <a:ext cx="6248400" cy="4686300"/>
          </a:xfrm>
        </p:spPr>
      </p:pic>
      <p:sp>
        <p:nvSpPr>
          <p:cNvPr id="3" name="TextBox 2"/>
          <p:cNvSpPr txBox="1"/>
          <p:nvPr/>
        </p:nvSpPr>
        <p:spPr>
          <a:xfrm>
            <a:off x="0" y="1219199"/>
            <a:ext cx="283353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r>
              <a:rPr lang="en-US" sz="2000" b="1" dirty="0" smtClean="0"/>
              <a:t>31,000 </a:t>
            </a:r>
            <a:r>
              <a:rPr lang="en-US" sz="2000" b="1" dirty="0" smtClean="0"/>
              <a:t>modules</a:t>
            </a:r>
          </a:p>
          <a:p>
            <a:r>
              <a:rPr lang="en-US" sz="2000" b="1" dirty="0" smtClean="0"/>
              <a:t>-9 PCS skids</a:t>
            </a:r>
            <a:endParaRPr lang="en-US" sz="2000" b="1" dirty="0" smtClean="0"/>
          </a:p>
          <a:p>
            <a:r>
              <a:rPr lang="en-US" sz="2000" b="1" dirty="0" smtClean="0"/>
              <a:t>-9 months start to finish</a:t>
            </a:r>
          </a:p>
          <a:p>
            <a:r>
              <a:rPr lang="en-US" sz="2000" b="1" dirty="0" smtClean="0"/>
              <a:t>-13.8 kV collector system</a:t>
            </a:r>
          </a:p>
          <a:p>
            <a:r>
              <a:rPr lang="en-US" sz="2000" b="1" dirty="0" smtClean="0"/>
              <a:t>-46 kV interconnect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05936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71"/>
            <a:ext cx="8229600" cy="664029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Indy Solar I,II,III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00200"/>
            <a:ext cx="7010400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85800"/>
            <a:ext cx="8429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Started all 3 projects June 15 2013; completed December 15 2013.</a:t>
            </a:r>
          </a:p>
          <a:p>
            <a:r>
              <a:rPr lang="en-US" b="1" dirty="0" smtClean="0"/>
              <a:t>Indy I &amp; II were each 10 MW; had 46,284 modules; 2,436 strings; 14 inverters &amp; 7 PCS’s</a:t>
            </a:r>
          </a:p>
          <a:p>
            <a:r>
              <a:rPr lang="en-US" b="1" dirty="0" smtClean="0"/>
              <a:t>Indy III was 8.64 MW; had 39,672 modules; 2,088 modules, 12 inverters &amp; 5 PCS’s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96204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Copper Mountain Solar 3 250 MW</a:t>
            </a:r>
            <a:endParaRPr lang="en-US" sz="3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5800"/>
            <a:ext cx="6220920" cy="4525963"/>
          </a:xfrm>
        </p:spPr>
      </p:pic>
      <p:sp>
        <p:nvSpPr>
          <p:cNvPr id="5" name="TextBox 4"/>
          <p:cNvSpPr txBox="1"/>
          <p:nvPr/>
        </p:nvSpPr>
        <p:spPr>
          <a:xfrm>
            <a:off x="6477000" y="1143000"/>
            <a:ext cx="251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-1,132,800 </a:t>
            </a:r>
            <a:r>
              <a:rPr lang="en-US" b="1" dirty="0" smtClean="0"/>
              <a:t>modules</a:t>
            </a:r>
          </a:p>
          <a:p>
            <a:r>
              <a:rPr lang="en-US" b="1" dirty="0" smtClean="0"/>
              <a:t>-56,640 </a:t>
            </a:r>
            <a:r>
              <a:rPr lang="en-US" b="1" dirty="0" smtClean="0"/>
              <a:t>strings</a:t>
            </a:r>
          </a:p>
          <a:p>
            <a:r>
              <a:rPr lang="en-US" b="1" dirty="0" smtClean="0"/>
              <a:t>-255 - 1 </a:t>
            </a:r>
            <a:r>
              <a:rPr lang="en-US" b="1" dirty="0" smtClean="0"/>
              <a:t>MW inverters</a:t>
            </a:r>
          </a:p>
          <a:p>
            <a:r>
              <a:rPr lang="en-US" b="1" dirty="0" smtClean="0"/>
              <a:t>-34.5 </a:t>
            </a:r>
            <a:r>
              <a:rPr lang="en-US" b="1" dirty="0" smtClean="0"/>
              <a:t>kV collector system</a:t>
            </a:r>
          </a:p>
          <a:p>
            <a:r>
              <a:rPr lang="en-US" b="1" dirty="0" smtClean="0"/>
              <a:t>-525 </a:t>
            </a:r>
            <a:r>
              <a:rPr lang="en-US" b="1" dirty="0" smtClean="0"/>
              <a:t>kV interconnection</a:t>
            </a:r>
          </a:p>
          <a:p>
            <a:r>
              <a:rPr lang="en-US" b="1" dirty="0" smtClean="0"/>
              <a:t>-Currently </a:t>
            </a:r>
            <a:r>
              <a:rPr lang="en-US" b="1" dirty="0" smtClean="0"/>
              <a:t>under </a:t>
            </a:r>
            <a:r>
              <a:rPr lang="en-US" b="1" dirty="0" smtClean="0"/>
              <a:t>  construction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39036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731" y="32657"/>
            <a:ext cx="8229600" cy="56356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PV Solar Installations 2010-2013</a:t>
            </a:r>
            <a:endParaRPr lang="en-US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6" y="838199"/>
            <a:ext cx="9128374" cy="600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982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8746" cy="3420035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970" y="2998787"/>
            <a:ext cx="5754687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9800" y="1066800"/>
            <a:ext cx="2602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Some Assembly Required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3920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4687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349065"/>
            <a:ext cx="5867400" cy="35089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0" y="1143000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Lots</a:t>
            </a:r>
            <a:r>
              <a:rPr lang="en-US" dirty="0" smtClean="0"/>
              <a:t> </a:t>
            </a:r>
            <a:r>
              <a:rPr lang="en-US" b="1" dirty="0" smtClean="0"/>
              <a:t>of Trenches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4138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01000" cy="6000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6800" y="6324600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Installing the PCS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6374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51960" cy="5669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57" y="583474"/>
            <a:ext cx="4251960" cy="5669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6019800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Lots of wiring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24127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5" y="152400"/>
            <a:ext cx="4114800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0"/>
            <a:ext cx="4629150" cy="6172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6019800"/>
            <a:ext cx="2561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Neither snow nor rain…..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829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North American Grid Codes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4321175" cy="246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657600"/>
            <a:ext cx="5600700" cy="89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4953000"/>
            <a:ext cx="374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Nice thought but we’re not there yet.</a:t>
            </a:r>
            <a:endParaRPr lang="en-US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06" y="0"/>
            <a:ext cx="8229600" cy="6096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Interconnection Rules</a:t>
            </a:r>
            <a:endParaRPr lang="en-US" sz="36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976313"/>
            <a:ext cx="8161337" cy="488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9800" y="2286000"/>
            <a:ext cx="218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Balancing Authorities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19737" y="2057400"/>
            <a:ext cx="116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ISOs  RTOs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35965" y="2470666"/>
            <a:ext cx="264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State Energy Commissions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03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Point of Common Contention</a:t>
            </a:r>
            <a:endParaRPr lang="en-US" sz="3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94656"/>
            <a:ext cx="2308225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92" y="990599"/>
            <a:ext cx="4503737" cy="349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7" y="1826786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IEEE 1547 says the DR (10 MVA or less) shall not actively regulate the voltage at the PCC &amp; shall not cause the Area EPS service voltage at other local EPS’s to go outside C84.1 Range A.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4648200"/>
            <a:ext cx="542197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657" y="3146754"/>
            <a:ext cx="446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C84.1 Range service voltage maximum 105% nominal; minimum 97.5% nominal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44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NERC Requirements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FERC Federal Energy Regulatory Commission has jurisdiction over interstate electricity sales &amp; wholesale electric rates, appointed NERC North American Electric Reliability Corporation as the Electric Reliability Organization in US.</a:t>
            </a:r>
          </a:p>
          <a:p>
            <a:r>
              <a:rPr lang="en-US" sz="2400" dirty="0" smtClean="0"/>
              <a:t>NERC’s mission is ensure the reliability of the bulk power system; their policies are now standards that are enforceable on bulk power system operators by financial penalties</a:t>
            </a:r>
          </a:p>
          <a:p>
            <a:r>
              <a:rPr lang="en-US" sz="2400" dirty="0" smtClean="0"/>
              <a:t>FERC orders affect large &amp; small generator interconnect agreements with a 4 step review process; scoping, feasibility, system impact and facility studies</a:t>
            </a:r>
          </a:p>
          <a:p>
            <a:r>
              <a:rPr lang="en-US" sz="2400" dirty="0" smtClean="0"/>
              <a:t>FERC interconnect order 661-A  for wind generators &gt;20MW was the genesis of LVRT, reactive power &amp; power factor requirements</a:t>
            </a:r>
          </a:p>
          <a:p>
            <a:r>
              <a:rPr lang="en-US" sz="2400" dirty="0" smtClean="0"/>
              <a:t>NERC standards have implemented these orders for all generation on the bulk power system under their Voltage and Reactive (VAR) </a:t>
            </a:r>
            <a:r>
              <a:rPr lang="en-US" sz="2400" dirty="0" smtClean="0"/>
              <a:t>standard and 024-1 standard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90476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NERC 024-1 Voltage Ride Through</a:t>
            </a:r>
            <a:endParaRPr lang="en-US" sz="3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762000"/>
            <a:ext cx="592455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876800"/>
            <a:ext cx="489585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PV Solar Exceeds 10 GW in 2013</a:t>
            </a:r>
            <a:endParaRPr lang="en-US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08000"/>
            <a:ext cx="68961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181600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2012 </a:t>
            </a:r>
            <a:r>
              <a:rPr lang="en-US" dirty="0"/>
              <a:t>total </a:t>
            </a:r>
            <a:r>
              <a:rPr lang="en-US" dirty="0" smtClean="0"/>
              <a:t>US electric generation  capacity was 1,063 GW. </a:t>
            </a:r>
          </a:p>
          <a:p>
            <a:r>
              <a:rPr lang="en-US" dirty="0" smtClean="0"/>
              <a:t>The </a:t>
            </a:r>
            <a:r>
              <a:rPr lang="en-US" dirty="0"/>
              <a:t>main energy </a:t>
            </a:r>
            <a:r>
              <a:rPr lang="en-US" dirty="0" smtClean="0"/>
              <a:t>sources include: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Thermal/Fossil 776 GW</a:t>
            </a:r>
          </a:p>
          <a:p>
            <a:pPr>
              <a:buFont typeface="Arial"/>
              <a:buChar char="•"/>
            </a:pPr>
            <a:r>
              <a:rPr lang="en-US" dirty="0"/>
              <a:t>Nuclear 102 GW</a:t>
            </a:r>
          </a:p>
          <a:p>
            <a:pPr>
              <a:buFont typeface="Arial"/>
              <a:buChar char="•"/>
            </a:pPr>
            <a:r>
              <a:rPr lang="en-US" dirty="0"/>
              <a:t>Hydropower 79 GW</a:t>
            </a:r>
          </a:p>
          <a:p>
            <a:pPr>
              <a:buFont typeface="Arial"/>
              <a:buChar char="•"/>
            </a:pPr>
            <a:r>
              <a:rPr lang="en-US" dirty="0"/>
              <a:t>Wind 59 GW</a:t>
            </a:r>
          </a:p>
        </p:txBody>
      </p:sp>
    </p:spTree>
    <p:extLst>
      <p:ext uri="{BB962C8B-B14F-4D97-AF65-F5344CB8AC3E}">
        <p14:creationId xmlns:p14="http://schemas.microsoft.com/office/powerpoint/2010/main" val="1912723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NERC 024-1 Frequency Limits</a:t>
            </a:r>
            <a:endParaRPr lang="en-US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6113" y="1219200"/>
            <a:ext cx="682628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Conflict </a:t>
            </a:r>
            <a:r>
              <a:rPr lang="en-US" sz="3600" b="1" dirty="0" smtClean="0"/>
              <a:t>in </a:t>
            </a:r>
            <a:r>
              <a:rPr lang="en-US" sz="3600" b="1" dirty="0" smtClean="0"/>
              <a:t>application of standards</a:t>
            </a:r>
            <a:endParaRPr lang="en-US" sz="3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86" y="2765425"/>
            <a:ext cx="6607175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143000"/>
            <a:ext cx="44631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Shall </a:t>
            </a:r>
            <a:r>
              <a:rPr lang="en-US" dirty="0"/>
              <a:t>not actively regulate the voltage at the PCC &amp; shall not cause the Area EPS service voltage at other local EPS’s to go outside C84.1 Range A.</a:t>
            </a:r>
          </a:p>
          <a:p>
            <a:r>
              <a:rPr lang="en-US" dirty="0" smtClean="0"/>
              <a:t>C84.1 Range service voltage maximum 105% nominal; minimum 97.5% nominal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555954"/>
            <a:ext cx="4481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Primary consideration is protection </a:t>
            </a:r>
          </a:p>
          <a:p>
            <a:r>
              <a:rPr lang="en-US" i="1" dirty="0" smtClean="0"/>
              <a:t>Overvoltage relay (59) settings very restrictive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655734" y="2133600"/>
            <a:ext cx="37894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Primary consideration is reliability</a:t>
            </a:r>
          </a:p>
          <a:p>
            <a:r>
              <a:rPr lang="en-US" i="1" dirty="0"/>
              <a:t>Overvoltage relay (59) settings </a:t>
            </a:r>
            <a:r>
              <a:rPr lang="en-US" i="1" dirty="0" smtClean="0"/>
              <a:t>relaxed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625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57"/>
            <a:ext cx="8229600" cy="424543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The Results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42735"/>
            <a:ext cx="7772400" cy="57952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856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Persistent overvoltage trips where restrictive relay settings were employed or no voltage control (by VAR production or absorption) allowed. Precisely the problem that FERC &amp; NERC wanted to resolve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079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Success, Well Improvement</a:t>
            </a:r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6" y="566296"/>
            <a:ext cx="9086905" cy="5834504"/>
          </a:xfrm>
        </p:spPr>
      </p:pic>
    </p:spTree>
    <p:extLst>
      <p:ext uri="{BB962C8B-B14F-4D97-AF65-F5344CB8AC3E}">
        <p14:creationId xmlns:p14="http://schemas.microsoft.com/office/powerpoint/2010/main" val="662378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0"/>
            <a:ext cx="3657600" cy="23622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 variation on the same theme…unity PF operation &amp; overvoltage trips at POI or inverter</a:t>
            </a:r>
            <a:endParaRPr lang="en-US" sz="32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73663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63" y="3440339"/>
            <a:ext cx="5265737" cy="340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5425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97"/>
            <a:ext cx="4838700" cy="358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56668"/>
            <a:ext cx="5905500" cy="336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38700" y="609600"/>
            <a:ext cx="427501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Successful resolution by </a:t>
            </a:r>
          </a:p>
          <a:p>
            <a:r>
              <a:rPr lang="en-US" sz="2800" dirty="0"/>
              <a:t>a</a:t>
            </a:r>
            <a:r>
              <a:rPr lang="en-US" sz="2800" dirty="0" smtClean="0"/>
              <a:t>llowing inverters to absorb</a:t>
            </a:r>
          </a:p>
          <a:p>
            <a:r>
              <a:rPr lang="en-US" sz="2800" dirty="0" smtClean="0"/>
              <a:t>VARS the overvoltage issues</a:t>
            </a:r>
          </a:p>
          <a:p>
            <a:r>
              <a:rPr lang="en-US" sz="2800" dirty="0"/>
              <a:t>w</a:t>
            </a:r>
            <a:r>
              <a:rPr lang="en-US" sz="2800" dirty="0" smtClean="0"/>
              <a:t>ere resolved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76813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57"/>
            <a:ext cx="8229600" cy="5635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FERC 661A Reactive Power Requirements</a:t>
            </a:r>
            <a:endParaRPr lang="en-US" sz="36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4168775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14" y="1524000"/>
            <a:ext cx="2339975" cy="167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82583"/>
            <a:ext cx="2765425" cy="229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990600"/>
            <a:ext cx="779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Provide reactive power to have a +/- 0.95 PF at POI (Point of Interconnect) or PCC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5257800"/>
            <a:ext cx="325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Synchronous Generator reactive </a:t>
            </a:r>
          </a:p>
          <a:p>
            <a:r>
              <a:rPr lang="en-US" dirty="0"/>
              <a:t>c</a:t>
            </a:r>
            <a:r>
              <a:rPr lang="en-US" dirty="0" smtClean="0"/>
              <a:t>apability curve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23114" y="3390681"/>
            <a:ext cx="3380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Synchronous machine considering</a:t>
            </a:r>
          </a:p>
          <a:p>
            <a:r>
              <a:rPr lang="en-US" dirty="0"/>
              <a:t>m</a:t>
            </a:r>
            <a:r>
              <a:rPr lang="en-US" dirty="0" smtClean="0"/>
              <a:t>inimum power limits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68684" y="6368534"/>
            <a:ext cx="367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 PV Inverter reactive capability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552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PV Inverter Reactive Limitations</a:t>
            </a:r>
            <a:endParaRPr lang="en-US" sz="36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3527425" cy="305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007" y="3665538"/>
            <a:ext cx="6959842" cy="319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1219200"/>
            <a:ext cx="4156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VARS are not imaginary. So where are they</a:t>
            </a:r>
          </a:p>
          <a:p>
            <a:r>
              <a:rPr lang="en-US" dirty="0"/>
              <a:t>g</a:t>
            </a:r>
            <a:r>
              <a:rPr lang="en-US" dirty="0" smtClean="0"/>
              <a:t>oing to coming from and what kind do </a:t>
            </a:r>
          </a:p>
          <a:p>
            <a:r>
              <a:rPr lang="en-US" dirty="0"/>
              <a:t>t</a:t>
            </a:r>
            <a:r>
              <a:rPr lang="en-US" dirty="0" smtClean="0"/>
              <a:t>hey need to be?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09594" y="5301734"/>
            <a:ext cx="174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Could be</a:t>
            </a:r>
          </a:p>
          <a:p>
            <a:r>
              <a:rPr lang="en-US" dirty="0"/>
              <a:t>c</a:t>
            </a:r>
            <a:r>
              <a:rPr lang="en-US" dirty="0" smtClean="0"/>
              <a:t>apacitors, static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57400" y="5948065"/>
            <a:ext cx="2018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Could be STATCOM,</a:t>
            </a:r>
          </a:p>
          <a:p>
            <a:r>
              <a:rPr lang="en-US" dirty="0" smtClean="0"/>
              <a:t>dynamic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12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57"/>
            <a:ext cx="8229600" cy="5635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Project Reactive Power Example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713" y="685800"/>
            <a:ext cx="76485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0" y="4724400"/>
            <a:ext cx="31533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 MVA HV XFMR</a:t>
            </a:r>
          </a:p>
          <a:p>
            <a:r>
              <a:rPr lang="en-US" dirty="0" smtClean="0"/>
              <a:t>37.2 MW OUTPUT</a:t>
            </a:r>
          </a:p>
          <a:p>
            <a:r>
              <a:rPr lang="en-US" dirty="0" smtClean="0"/>
              <a:t>12.23 MVAR FOR 0.95 PF @ POI</a:t>
            </a:r>
          </a:p>
          <a:p>
            <a:r>
              <a:rPr lang="en-US" dirty="0" smtClean="0"/>
              <a:t>69 KV HV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89224" y="4746171"/>
            <a:ext cx="50471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INVERTERS REACTIVE OUTPUT 12.58 MVAR</a:t>
            </a:r>
          </a:p>
          <a:p>
            <a:r>
              <a:rPr lang="en-US" dirty="0" smtClean="0"/>
              <a:t>COLLECTOR SYSTEM LOSSES         -2 MVAR</a:t>
            </a:r>
          </a:p>
          <a:p>
            <a:r>
              <a:rPr lang="en-US" dirty="0" smtClean="0"/>
              <a:t>HV XFMR REACTIVE LOSSES          -4 MVAR</a:t>
            </a:r>
          </a:p>
          <a:p>
            <a:r>
              <a:rPr lang="en-US" dirty="0" smtClean="0"/>
              <a:t>CAP BANK REACTIVE OUTPUT (3@2) 6 MVAR</a:t>
            </a:r>
          </a:p>
          <a:p>
            <a:endParaRPr lang="en-US" dirty="0"/>
          </a:p>
          <a:p>
            <a:r>
              <a:rPr lang="en-US" dirty="0" smtClean="0"/>
              <a:t>             NET REACTIVE OUTPUT   12.58 MVAR            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57"/>
            <a:ext cx="8229600" cy="6096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Collector System Reactive Power Control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01493"/>
            <a:ext cx="8299666" cy="5656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geni.org/globalenergy/library/national_energy_grid/united-states-of-america/graphics/UnitedStatesPowerGri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2435"/>
            <a:ext cx="9144000" cy="599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95400" y="228600"/>
            <a:ext cx="7091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United States Electric Grid; the largest interconnected 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machine on earth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04067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657" y="32657"/>
            <a:ext cx="8229600" cy="6397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Closed Loop Reactive Power Control</a:t>
            </a:r>
            <a:endParaRPr lang="en-US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8" y="604837"/>
            <a:ext cx="4884682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7803" y="4086904"/>
            <a:ext cx="5456147" cy="193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38346" y="6129048"/>
            <a:ext cx="115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PF Control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05400" y="2133600"/>
            <a:ext cx="186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Overall Schematic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05" y="0"/>
            <a:ext cx="8229600" cy="609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Volt / VAR Control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43" y="609600"/>
            <a:ext cx="8374063" cy="341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1174" y="4133014"/>
            <a:ext cx="83049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VARS circulate between buses of unequal voltage magnitude; when the system voltage</a:t>
            </a:r>
          </a:p>
          <a:p>
            <a:r>
              <a:rPr lang="en-US" dirty="0"/>
              <a:t>i</a:t>
            </a:r>
            <a:r>
              <a:rPr lang="en-US" dirty="0" smtClean="0"/>
              <a:t>s low more VARS are needed to be generated, when the system voltage is high VARS</a:t>
            </a:r>
          </a:p>
          <a:p>
            <a:r>
              <a:rPr lang="en-US" dirty="0"/>
              <a:t>m</a:t>
            </a:r>
            <a:r>
              <a:rPr lang="en-US" dirty="0" smtClean="0"/>
              <a:t>ay need to be absorbed.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0548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71"/>
            <a:ext cx="8229600" cy="5635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Can you get there from here?</a:t>
            </a:r>
            <a:endParaRPr lang="en-US" sz="3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246" y="2964316"/>
            <a:ext cx="5329594" cy="244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108"/>
            <a:ext cx="5123732" cy="202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277683"/>
              </p:ext>
            </p:extLst>
          </p:nvPr>
        </p:nvGraphicFramePr>
        <p:xfrm>
          <a:off x="228600" y="3124200"/>
          <a:ext cx="3200400" cy="220979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69166"/>
                <a:gridCol w="1013757"/>
                <a:gridCol w="895733"/>
                <a:gridCol w="621744"/>
              </a:tblGrid>
              <a:tr h="91720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spc="40" dirty="0">
                          <a:effectLst/>
                        </a:rPr>
                        <a:t>Voltage Array (% </a:t>
                      </a:r>
                      <a:r>
                        <a:rPr lang="en-US" sz="1000" spc="40" dirty="0" err="1">
                          <a:effectLst/>
                        </a:rPr>
                        <a:t>VRef</a:t>
                      </a:r>
                      <a:r>
                        <a:rPr lang="en-US" sz="1000" spc="40" dirty="0">
                          <a:effectLst/>
                        </a:rPr>
                        <a:t>)</a:t>
                      </a:r>
                      <a:endParaRPr lang="en-US" sz="800" b="1" spc="4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spc="40">
                          <a:effectLst/>
                        </a:rPr>
                        <a:t>VAr Array </a:t>
                      </a:r>
                      <a:br>
                        <a:rPr lang="en-US" sz="1000" spc="40">
                          <a:effectLst/>
                        </a:rPr>
                      </a:br>
                      <a:r>
                        <a:rPr lang="en-US" sz="1000" spc="40">
                          <a:effectLst/>
                        </a:rPr>
                        <a:t>(% VArAval)</a:t>
                      </a:r>
                      <a:endParaRPr lang="en-US" sz="800" b="1" spc="4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3148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spc="40">
                          <a:effectLst/>
                        </a:rPr>
                        <a:t>V1</a:t>
                      </a:r>
                      <a:endParaRPr lang="en-US" sz="1000" spc="4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spc="40">
                          <a:effectLst/>
                        </a:rPr>
                        <a:t>97</a:t>
                      </a:r>
                      <a:endParaRPr lang="en-US" sz="1000" spc="4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spc="40">
                          <a:effectLst/>
                        </a:rPr>
                        <a:t>Q1</a:t>
                      </a:r>
                      <a:endParaRPr lang="en-US" sz="1000" spc="4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spc="40">
                          <a:effectLst/>
                        </a:rPr>
                        <a:t>50</a:t>
                      </a:r>
                      <a:endParaRPr lang="en-US" sz="1000" spc="4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3148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spc="40">
                          <a:effectLst/>
                        </a:rPr>
                        <a:t>V2</a:t>
                      </a:r>
                      <a:endParaRPr lang="en-US" sz="1000" spc="4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spc="40">
                          <a:effectLst/>
                        </a:rPr>
                        <a:t>99</a:t>
                      </a:r>
                      <a:endParaRPr lang="en-US" sz="1000" spc="4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spc="40">
                          <a:effectLst/>
                        </a:rPr>
                        <a:t>Q2</a:t>
                      </a:r>
                      <a:endParaRPr lang="en-US" sz="1000" spc="4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spc="40">
                          <a:effectLst/>
                        </a:rPr>
                        <a:t>0</a:t>
                      </a:r>
                      <a:endParaRPr lang="en-US" sz="1000" spc="4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3148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spc="40">
                          <a:effectLst/>
                        </a:rPr>
                        <a:t>V3</a:t>
                      </a:r>
                      <a:endParaRPr lang="en-US" sz="1000" spc="4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spc="40">
                          <a:effectLst/>
                        </a:rPr>
                        <a:t>101</a:t>
                      </a:r>
                      <a:endParaRPr lang="en-US" sz="1000" spc="4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spc="40">
                          <a:effectLst/>
                        </a:rPr>
                        <a:t>Q3</a:t>
                      </a:r>
                      <a:endParaRPr lang="en-US" sz="1000" spc="4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spc="40">
                          <a:effectLst/>
                        </a:rPr>
                        <a:t>0</a:t>
                      </a:r>
                      <a:endParaRPr lang="en-US" sz="1000" spc="4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3148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spc="40" dirty="0">
                          <a:effectLst/>
                        </a:rPr>
                        <a:t>V4</a:t>
                      </a:r>
                      <a:endParaRPr lang="en-US" sz="1000" spc="4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spc="40">
                          <a:effectLst/>
                        </a:rPr>
                        <a:t>103</a:t>
                      </a:r>
                      <a:endParaRPr lang="en-US" sz="1000" spc="4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spc="40">
                          <a:effectLst/>
                        </a:rPr>
                        <a:t>Q4</a:t>
                      </a:r>
                      <a:endParaRPr lang="en-US" sz="1000" spc="4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spc="40" dirty="0">
                          <a:effectLst/>
                          <a:sym typeface="Symbol"/>
                        </a:rPr>
                        <a:t></a:t>
                      </a:r>
                      <a:r>
                        <a:rPr lang="en-US" sz="1000" spc="40" dirty="0">
                          <a:effectLst/>
                        </a:rPr>
                        <a:t>50</a:t>
                      </a:r>
                      <a:endParaRPr lang="en-US" sz="1000" spc="4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257800" y="1143000"/>
            <a:ext cx="39723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Voltage and VARS are at the PCC (POI)</a:t>
            </a:r>
          </a:p>
          <a:p>
            <a:r>
              <a:rPr lang="en-US" dirty="0" smtClean="0"/>
              <a:t>not in your plant. VARS  flow from high</a:t>
            </a:r>
          </a:p>
          <a:p>
            <a:r>
              <a:rPr lang="en-US" dirty="0"/>
              <a:t>v</a:t>
            </a:r>
            <a:r>
              <a:rPr lang="en-US" dirty="0" smtClean="0"/>
              <a:t>oltage (</a:t>
            </a:r>
            <a:r>
              <a:rPr lang="en-US" dirty="0" err="1" smtClean="0"/>
              <a:t>p.u</a:t>
            </a:r>
            <a:r>
              <a:rPr lang="en-US" dirty="0" smtClean="0"/>
              <a:t>.) to low voltage but you can</a:t>
            </a:r>
          </a:p>
          <a:p>
            <a:r>
              <a:rPr lang="en-US" dirty="0"/>
              <a:t>o</a:t>
            </a:r>
            <a:r>
              <a:rPr lang="en-US" dirty="0" smtClean="0"/>
              <a:t>nly go to 105%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5486400"/>
            <a:ext cx="286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 setpoints from Utility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46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5635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Dead band </a:t>
            </a:r>
            <a:r>
              <a:rPr lang="en-US" sz="3600" b="1" dirty="0" smtClean="0"/>
              <a:t>or Hysteresis for Stability</a:t>
            </a:r>
            <a:endParaRPr lang="en-US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99" y="685800"/>
            <a:ext cx="5969256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276" y="3886200"/>
            <a:ext cx="5627724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08955" y="1034534"/>
            <a:ext cx="206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Typically +/-1 to 4 %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212771"/>
            <a:ext cx="35405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frame variable depending on</a:t>
            </a:r>
          </a:p>
          <a:p>
            <a:r>
              <a:rPr lang="en-US" dirty="0"/>
              <a:t>c</a:t>
            </a:r>
            <a:r>
              <a:rPr lang="en-US" dirty="0" smtClean="0"/>
              <a:t>ontrol system response time, anti-</a:t>
            </a:r>
          </a:p>
          <a:p>
            <a:r>
              <a:rPr lang="en-US" dirty="0"/>
              <a:t>i</a:t>
            </a:r>
            <a:r>
              <a:rPr lang="en-US" dirty="0" smtClean="0"/>
              <a:t>slanding controls, static or dynamic</a:t>
            </a:r>
          </a:p>
          <a:p>
            <a:r>
              <a:rPr lang="en-US" dirty="0"/>
              <a:t>r</a:t>
            </a:r>
            <a:r>
              <a:rPr lang="en-US" dirty="0" smtClean="0"/>
              <a:t>eactive power source utilization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4772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2657"/>
            <a:ext cx="8229600" cy="6397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Example of Volt/VAR Control</a:t>
            </a:r>
            <a:endParaRPr lang="en-US" sz="3600" b="1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6" y="3733800"/>
            <a:ext cx="6261926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53143"/>
            <a:ext cx="8092786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9767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11-11-13 </a:t>
            </a:r>
            <a:r>
              <a:rPr lang="en-US" sz="3600" b="1" dirty="0" err="1" smtClean="0"/>
              <a:t>Davisboro</a:t>
            </a:r>
            <a:r>
              <a:rPr lang="en-US" sz="3600" b="1" dirty="0" smtClean="0"/>
              <a:t>; Clear weather</a:t>
            </a:r>
            <a:endParaRPr lang="en-US" sz="36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078913" cy="432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35563"/>
            <a:ext cx="1120775" cy="172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5310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11-09-13 </a:t>
            </a:r>
            <a:r>
              <a:rPr lang="en-US" b="1" dirty="0" err="1"/>
              <a:t>Davisboro</a:t>
            </a:r>
            <a:r>
              <a:rPr lang="en-US" b="1" dirty="0"/>
              <a:t>; </a:t>
            </a:r>
            <a:r>
              <a:rPr lang="en-US" b="1" dirty="0" smtClean="0"/>
              <a:t>Overcast </a:t>
            </a:r>
            <a:r>
              <a:rPr lang="en-US" b="1" dirty="0"/>
              <a:t>weather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866188" cy="418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51892"/>
            <a:ext cx="1120775" cy="168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4254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6397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Ramp Rates</a:t>
            </a:r>
            <a:endParaRPr lang="en-US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33750"/>
            <a:ext cx="2733993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82464"/>
            <a:ext cx="4800026" cy="260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1400" y="4419600"/>
            <a:ext cx="5493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Establishing the use of ramp rates for moving from </a:t>
            </a:r>
            <a:r>
              <a:rPr lang="en-US" dirty="0" smtClean="0"/>
              <a:t>one</a:t>
            </a:r>
          </a:p>
          <a:p>
            <a:r>
              <a:rPr lang="en-US" dirty="0" smtClean="0"/>
              <a:t> </a:t>
            </a:r>
            <a:r>
              <a:rPr lang="en-US" dirty="0"/>
              <a:t>output level to another will help avoid sharp transitions </a:t>
            </a:r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/>
              <a:t>the consequential power quality problems </a:t>
            </a:r>
            <a:r>
              <a:rPr lang="en-US" dirty="0" smtClean="0"/>
              <a:t>of</a:t>
            </a:r>
          </a:p>
          <a:p>
            <a:r>
              <a:rPr lang="en-US" dirty="0" smtClean="0"/>
              <a:t> </a:t>
            </a:r>
            <a:r>
              <a:rPr lang="en-US" dirty="0"/>
              <a:t>voltage spikes or dips, harmonics, and oscillations.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6096000"/>
            <a:ext cx="858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large solar installations the ramp rate also prevents a system frequency deviation due </a:t>
            </a:r>
          </a:p>
          <a:p>
            <a:r>
              <a:rPr lang="en-US" dirty="0" smtClean="0"/>
              <a:t>to a larger generation change.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914400"/>
            <a:ext cx="8446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ERCOT, CAISO,PREPA &amp; others have required a ramp rate maximum of 10% of nameplate</a:t>
            </a:r>
          </a:p>
          <a:p>
            <a:r>
              <a:rPr lang="en-US" dirty="0" smtClean="0"/>
              <a:t>MW rating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62365" y="1948934"/>
            <a:ext cx="200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Standard ramp rate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37216" y="2634734"/>
            <a:ext cx="155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10% ramp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2270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1.2 MW PV On Island with 4.7 MW Load</a:t>
            </a:r>
            <a:endParaRPr lang="en-US" sz="36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" y="609600"/>
            <a:ext cx="4325998" cy="32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914399"/>
            <a:ext cx="4778375" cy="214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7" y="3657600"/>
            <a:ext cx="4716463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2" y="4572000"/>
            <a:ext cx="4325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Ramp rate limited 360 kw/min @ startup &amp;</a:t>
            </a:r>
          </a:p>
          <a:p>
            <a:r>
              <a:rPr lang="en-US" dirty="0"/>
              <a:t>s</a:t>
            </a:r>
            <a:r>
              <a:rPr lang="en-US" dirty="0" smtClean="0"/>
              <a:t>hutdown, 40-60 kw/sec operating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7973" y="5562600"/>
            <a:ext cx="4160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this event a 35 kw/sec ramp produced a</a:t>
            </a:r>
          </a:p>
          <a:p>
            <a:r>
              <a:rPr lang="en-US" dirty="0" smtClean="0"/>
              <a:t>0.12 </a:t>
            </a:r>
            <a:r>
              <a:rPr lang="en-US" dirty="0" err="1" smtClean="0"/>
              <a:t>hz</a:t>
            </a:r>
            <a:r>
              <a:rPr lang="en-US" dirty="0" smtClean="0"/>
              <a:t> frequency increase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9736" y="6361331"/>
            <a:ext cx="6840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increased PV penetration levels ramp rates are becoming an issue.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7347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0025"/>
            <a:ext cx="2000250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99" y="1524000"/>
            <a:ext cx="5203825" cy="489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1400" y="457200"/>
            <a:ext cx="4956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Collector Circuit Relaying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84371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Location, Location</a:t>
            </a:r>
            <a:endParaRPr lang="en-US" sz="3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04527"/>
            <a:ext cx="7416800" cy="575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5-Point Star 2"/>
          <p:cNvSpPr/>
          <p:nvPr/>
        </p:nvSpPr>
        <p:spPr>
          <a:xfrm>
            <a:off x="1866900" y="4100836"/>
            <a:ext cx="114300" cy="152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275348"/>
            <a:ext cx="176213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275348"/>
            <a:ext cx="176213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76600"/>
            <a:ext cx="176213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95600"/>
            <a:ext cx="176213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769" y="4065588"/>
            <a:ext cx="176213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50" y="3732196"/>
            <a:ext cx="176213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49279"/>
            <a:ext cx="171450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6879" y="735195"/>
            <a:ext cx="2612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PV Solar Project Locations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5467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110" y="21771"/>
            <a:ext cx="8229600" cy="5635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That Can’t Be Right, Can It?</a:t>
            </a:r>
            <a:endParaRPr lang="en-US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110" y="838200"/>
            <a:ext cx="792789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5900" y="0"/>
            <a:ext cx="3799114" cy="1208314"/>
          </a:xfrm>
        </p:spPr>
        <p:txBody>
          <a:bodyPr>
            <a:noAutofit/>
          </a:bodyPr>
          <a:lstStyle/>
          <a:p>
            <a:r>
              <a:rPr lang="en-US" sz="3600" dirty="0" smtClean="0"/>
              <a:t>     Interesting </a:t>
            </a:r>
            <a:br>
              <a:rPr lang="en-US" sz="3600" dirty="0" smtClean="0"/>
            </a:br>
            <a:r>
              <a:rPr lang="en-US" sz="3600" dirty="0" smtClean="0"/>
              <a:t>Weather Trivia</a:t>
            </a:r>
            <a:endParaRPr lang="en-US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590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00506"/>
            <a:ext cx="4724400" cy="335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1638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573088"/>
            <a:ext cx="5975350" cy="628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27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PV Solar Installed Cost Dropping</a:t>
            </a:r>
            <a:endParaRPr lang="en-US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0827"/>
            <a:ext cx="4507762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657" y="1857827"/>
            <a:ext cx="48768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837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2657"/>
            <a:ext cx="8229600" cy="65314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PV Photo-Voltaic Cell</a:t>
            </a:r>
            <a:endParaRPr lang="en-US" sz="36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074793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793" y="3962400"/>
            <a:ext cx="5069207" cy="1716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95400"/>
            <a:ext cx="18653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38272" y="3124200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Russell </a:t>
            </a:r>
            <a:r>
              <a:rPr lang="en-US" dirty="0" err="1" smtClean="0"/>
              <a:t>Ohl</a:t>
            </a:r>
            <a:r>
              <a:rPr lang="en-US" dirty="0" smtClean="0"/>
              <a:t> 1940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386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895600" cy="762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/>
              <a:t>PV Solar </a:t>
            </a:r>
            <a:br>
              <a:rPr lang="en-US" sz="3200" b="1" dirty="0" smtClean="0"/>
            </a:br>
            <a:r>
              <a:rPr lang="en-US" sz="3200" b="1" dirty="0" smtClean="0"/>
              <a:t>Review</a:t>
            </a:r>
            <a:endParaRPr lang="en-US" sz="32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3104"/>
            <a:ext cx="6934200" cy="4987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58" y="1567896"/>
            <a:ext cx="1486938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183414"/>
            <a:ext cx="5694363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9144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Modules</a:t>
            </a:r>
            <a:endParaRPr lang="en-US" sz="2800" b="1" u="sn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171"/>
            <a:ext cx="3124252" cy="2340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234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PV module string</a:t>
            </a:r>
            <a:endParaRPr lang="en-US" sz="3200" b="1" dirty="0"/>
          </a:p>
        </p:txBody>
      </p:sp>
      <p:pic>
        <p:nvPicPr>
          <p:cNvPr id="4" name="Picture 3" descr="http://www.powerguru.org/wordpress/wp-content/uploads/2013/03/Solar-panel-PV-string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0010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m.eet.com/media/1159717/solar-circuit-protection-fig-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733800"/>
            <a:ext cx="4648200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4724</TotalTime>
  <Words>1099</Words>
  <Application>Microsoft Office PowerPoint</Application>
  <PresentationFormat>On-screen Show (4:3)</PresentationFormat>
  <Paragraphs>180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PV Solar Projects</vt:lpstr>
      <vt:lpstr>PV Solar Installations 2010-2013</vt:lpstr>
      <vt:lpstr>PV Solar Exceeds 10 GW in 2013</vt:lpstr>
      <vt:lpstr>PowerPoint Presentation</vt:lpstr>
      <vt:lpstr>Location, Location</vt:lpstr>
      <vt:lpstr>PV Solar Installed Cost Dropping</vt:lpstr>
      <vt:lpstr>PV Photo-Voltaic Cell</vt:lpstr>
      <vt:lpstr>PV Solar  Review</vt:lpstr>
      <vt:lpstr>PV module string</vt:lpstr>
      <vt:lpstr>PV string combiner box</vt:lpstr>
      <vt:lpstr>Combiner Box</vt:lpstr>
      <vt:lpstr>Inverters</vt:lpstr>
      <vt:lpstr>Collector system</vt:lpstr>
      <vt:lpstr>Interconnect</vt:lpstr>
      <vt:lpstr>Foothills 34 MW</vt:lpstr>
      <vt:lpstr>Victor Phelan 17.5 MW</vt:lpstr>
      <vt:lpstr>Azalea 7.5 MW Davisboro, Ga</vt:lpstr>
      <vt:lpstr>Indy Solar I,II,III</vt:lpstr>
      <vt:lpstr>Copper Mountain Solar 3 250 MW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 American Grid Codes</vt:lpstr>
      <vt:lpstr>Interconnection Rules</vt:lpstr>
      <vt:lpstr>Point of Common Contention</vt:lpstr>
      <vt:lpstr>NERC Requirements</vt:lpstr>
      <vt:lpstr>NERC 024-1 Voltage Ride Through</vt:lpstr>
      <vt:lpstr>NERC 024-1 Frequency Limits</vt:lpstr>
      <vt:lpstr>Conflict in application of standards</vt:lpstr>
      <vt:lpstr>The Results</vt:lpstr>
      <vt:lpstr>Success, Well Improvement</vt:lpstr>
      <vt:lpstr>A variation on the same theme…unity PF operation &amp; overvoltage trips at POI or inverter</vt:lpstr>
      <vt:lpstr>PowerPoint Presentation</vt:lpstr>
      <vt:lpstr>FERC 661A Reactive Power Requirements</vt:lpstr>
      <vt:lpstr>PV Inverter Reactive Limitations</vt:lpstr>
      <vt:lpstr>Project Reactive Power Example</vt:lpstr>
      <vt:lpstr>Collector System Reactive Power Control</vt:lpstr>
      <vt:lpstr>Closed Loop Reactive Power Control</vt:lpstr>
      <vt:lpstr>Volt / VAR Control</vt:lpstr>
      <vt:lpstr>Can you get there from here?</vt:lpstr>
      <vt:lpstr>Dead band or Hysteresis for Stability</vt:lpstr>
      <vt:lpstr>Example of Volt/VAR Control</vt:lpstr>
      <vt:lpstr>11-11-13 Davisboro; Clear weather</vt:lpstr>
      <vt:lpstr>11-09-13 Davisboro; Overcast weather</vt:lpstr>
      <vt:lpstr>Ramp Rates</vt:lpstr>
      <vt:lpstr>1.2 MW PV On Island with 4.7 MW Load</vt:lpstr>
      <vt:lpstr>PowerPoint Presentation</vt:lpstr>
      <vt:lpstr>That Can’t Be Right, Can It?</vt:lpstr>
      <vt:lpstr>     Interesting  Weather Trivia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PV Solar Projects</dc:title>
  <dc:creator>kathy</dc:creator>
  <cp:lastModifiedBy>kathy</cp:lastModifiedBy>
  <cp:revision>83</cp:revision>
  <dcterms:created xsi:type="dcterms:W3CDTF">2014-02-22T16:03:02Z</dcterms:created>
  <dcterms:modified xsi:type="dcterms:W3CDTF">2014-03-16T20:17:52Z</dcterms:modified>
</cp:coreProperties>
</file>